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5143500" cx="9144000"/>
  <p:notesSz cx="6858000" cy="9144000"/>
  <p:embeddedFontLst>
    <p:embeddedFont>
      <p:font typeface="Montserrat"/>
      <p:regular r:id="rId20"/>
      <p:bold r:id="rId21"/>
      <p:italic r:id="rId22"/>
      <p:boldItalic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24" roundtripDataSignature="AMtx7mhMDyynwD+/68+9G3vOf9O4pwV0w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regular.fntdata"/><Relationship Id="rId11" Type="http://schemas.openxmlformats.org/officeDocument/2006/relationships/slide" Target="slides/slide6.xml"/><Relationship Id="rId22" Type="http://schemas.openxmlformats.org/officeDocument/2006/relationships/font" Target="fonts/Montserrat-italic.fntdata"/><Relationship Id="rId10" Type="http://schemas.openxmlformats.org/officeDocument/2006/relationships/slide" Target="slides/slide5.xml"/><Relationship Id="rId21" Type="http://schemas.openxmlformats.org/officeDocument/2006/relationships/font" Target="fonts/Montserrat-bold.fntdata"/><Relationship Id="rId13" Type="http://schemas.openxmlformats.org/officeDocument/2006/relationships/slide" Target="slides/slide8.xml"/><Relationship Id="rId24" Type="http://customschemas.google.com/relationships/presentationmetadata" Target="metadata"/><Relationship Id="rId12" Type="http://schemas.openxmlformats.org/officeDocument/2006/relationships/slide" Target="slides/slide7.xml"/><Relationship Id="rId23" Type="http://schemas.openxmlformats.org/officeDocument/2006/relationships/font" Target="fonts/Montserrat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" name="Google Shape;3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12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13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15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35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8" name="Google Shape;128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" name="Google Shape;3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2" name="Google Shape;42;p3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3" name="Google Shape;53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9" name="Google Shape;59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8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9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10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Relationship Id="rId3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1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jpg"/><Relationship Id="rId3" Type="http://schemas.openxmlformats.org/officeDocument/2006/relationships/image" Target="../media/image7.png"/><Relationship Id="rId4" Type="http://schemas.openxmlformats.org/officeDocument/2006/relationships/image" Target="../media/image1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8"/>
          <p:cNvSpPr txBox="1"/>
          <p:nvPr>
            <p:ph type="ctrTitle"/>
          </p:nvPr>
        </p:nvSpPr>
        <p:spPr>
          <a:xfrm>
            <a:off x="1766025" y="845075"/>
            <a:ext cx="2325000" cy="986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b="1" sz="18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b="1" sz="18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b="1" sz="18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b="1" sz="18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b="1" sz="18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b="1" sz="18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b="1" sz="18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b="1" sz="18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b="1" sz="18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1" name="Google Shape;11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pic>
        <p:nvPicPr>
          <p:cNvPr id="12" name="Google Shape;12;p18"/>
          <p:cNvPicPr preferRelativeResize="0"/>
          <p:nvPr/>
        </p:nvPicPr>
        <p:blipFill rotWithShape="1">
          <a:blip r:embed="rId3">
            <a:alphaModFix/>
          </a:blip>
          <a:srcRect b="5839" l="65439" r="0" t="82786"/>
          <a:stretch/>
        </p:blipFill>
        <p:spPr>
          <a:xfrm>
            <a:off x="5983800" y="4181925"/>
            <a:ext cx="3160200" cy="58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49804" y="3541724"/>
            <a:ext cx="2469220" cy="79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9"/>
          <p:cNvSpPr txBox="1"/>
          <p:nvPr>
            <p:ph type="title"/>
          </p:nvPr>
        </p:nvSpPr>
        <p:spPr>
          <a:xfrm>
            <a:off x="828900" y="2369960"/>
            <a:ext cx="74862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Montserrat"/>
              <a:buNone/>
              <a:defRPr b="1" sz="36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" name="Google Shape;16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sp>
        <p:nvSpPr>
          <p:cNvPr id="17" name="Google Shape;17;p19"/>
          <p:cNvSpPr txBox="1"/>
          <p:nvPr>
            <p:ph idx="1" type="subTitle"/>
          </p:nvPr>
        </p:nvSpPr>
        <p:spPr>
          <a:xfrm>
            <a:off x="828900" y="3315026"/>
            <a:ext cx="74862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8" name="Google Shape;18;p19"/>
          <p:cNvSpPr txBox="1"/>
          <p:nvPr>
            <p:ph idx="2" type="subTitle"/>
          </p:nvPr>
        </p:nvSpPr>
        <p:spPr>
          <a:xfrm>
            <a:off x="828900" y="1855075"/>
            <a:ext cx="7486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8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8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8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8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8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8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8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8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19" name="Google Shape;19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17384" y="4336225"/>
            <a:ext cx="1866015" cy="598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6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36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" name="Google Shape;23;p36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" name="Google Shape;24;p36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6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">
  <p:cSld name="CUSTOM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33"/>
          <p:cNvPicPr preferRelativeResize="0"/>
          <p:nvPr/>
        </p:nvPicPr>
        <p:blipFill rotWithShape="1">
          <a:blip r:embed="rId3">
            <a:alphaModFix/>
          </a:blip>
          <a:srcRect b="5839" l="70321" r="6939" t="82786"/>
          <a:stretch/>
        </p:blipFill>
        <p:spPr>
          <a:xfrm>
            <a:off x="5744375" y="4334325"/>
            <a:ext cx="2079024" cy="58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28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64004" y="3694124"/>
            <a:ext cx="2469220" cy="7926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33"/>
          <p:cNvSpPr txBox="1"/>
          <p:nvPr>
            <p:ph type="ctrTitle"/>
          </p:nvPr>
        </p:nvSpPr>
        <p:spPr>
          <a:xfrm>
            <a:off x="1232625" y="83075"/>
            <a:ext cx="1968000" cy="986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9.png"/><Relationship Id="rId5" Type="http://schemas.openxmlformats.org/officeDocument/2006/relationships/image" Target="../media/image1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"/>
          <p:cNvSpPr txBox="1"/>
          <p:nvPr>
            <p:ph type="ctrTitle"/>
          </p:nvPr>
        </p:nvSpPr>
        <p:spPr>
          <a:xfrm>
            <a:off x="1917525" y="418800"/>
            <a:ext cx="1968000" cy="98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2386"/>
            <a:ext cx="9144000" cy="50987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3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/>
          </a:p>
        </p:txBody>
      </p:sp>
      <p:sp>
        <p:nvSpPr>
          <p:cNvPr id="111" name="Google Shape;111;p13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42875" lvl="0" marL="3429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112" name="Google Shape;112;p13"/>
          <p:cNvPicPr preferRelativeResize="0"/>
          <p:nvPr/>
        </p:nvPicPr>
        <p:blipFill rotWithShape="1">
          <a:blip r:embed="rId3">
            <a:alphaModFix/>
          </a:blip>
          <a:srcRect b="5324" l="0" r="0" t="12099"/>
          <a:stretch/>
        </p:blipFill>
        <p:spPr>
          <a:xfrm>
            <a:off x="457200" y="385366"/>
            <a:ext cx="8229600" cy="4247357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3"/>
          <p:cNvSpPr txBox="1"/>
          <p:nvPr/>
        </p:nvSpPr>
        <p:spPr>
          <a:xfrm>
            <a:off x="3175609" y="663957"/>
            <a:ext cx="1816100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419" sz="105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Una vez nos da acceso, brinda un propio perfil y la posibilidad de usar la tienda</a:t>
            </a:r>
            <a:endParaRPr/>
          </a:p>
        </p:txBody>
      </p:sp>
      <p:sp>
        <p:nvSpPr>
          <p:cNvPr id="114" name="Google Shape;114;p13"/>
          <p:cNvSpPr/>
          <p:nvPr/>
        </p:nvSpPr>
        <p:spPr>
          <a:xfrm>
            <a:off x="160395" y="663957"/>
            <a:ext cx="3015214" cy="614548"/>
          </a:xfrm>
          <a:prstGeom prst="ellipse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5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5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s-419"/>
              <a:t>A futuro:</a:t>
            </a:r>
            <a:endParaRPr/>
          </a:p>
        </p:txBody>
      </p:sp>
      <p:sp>
        <p:nvSpPr>
          <p:cNvPr id="120" name="Google Shape;120;p15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57175" lvl="0" marL="3429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s-419"/>
              <a:t>Se encuentra en fase de desarrollo</a:t>
            </a:r>
            <a:endParaRPr/>
          </a:p>
          <a:p>
            <a:pPr indent="-142875" lvl="0" marL="3429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/>
          </a:p>
          <a:p>
            <a:pPr indent="-257175" lvl="0" marL="3429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s-419"/>
              <a:t>Se proyecta acceso a sesión de entrenamiento y seguimiento de la consulta medica.</a:t>
            </a:r>
            <a:endParaRPr/>
          </a:p>
          <a:p>
            <a:pPr indent="-142875" lvl="0" marL="3429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/>
          </a:p>
          <a:p>
            <a:pPr indent="-257175" lvl="0" marL="3429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s-419"/>
              <a:t>Hasta el momento es funcional, pero requiere ajustes en el proceso de identificación y plataformas de pago.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35"/>
          <p:cNvSpPr txBox="1"/>
          <p:nvPr>
            <p:ph type="title"/>
          </p:nvPr>
        </p:nvSpPr>
        <p:spPr>
          <a:xfrm>
            <a:off x="628650" y="207466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s-419" sz="4050"/>
              <a:t>Mil gracias por su atención!!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6"/>
          <p:cNvSpPr txBox="1"/>
          <p:nvPr>
            <p:ph type="ctrTitle"/>
          </p:nvPr>
        </p:nvSpPr>
        <p:spPr>
          <a:xfrm>
            <a:off x="1232625" y="83075"/>
            <a:ext cx="1968000" cy="986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2"/>
          <p:cNvSpPr txBox="1"/>
          <p:nvPr>
            <p:ph idx="4294967295" type="ctrTitle"/>
          </p:nvPr>
        </p:nvSpPr>
        <p:spPr>
          <a:xfrm>
            <a:off x="2179775" y="2133300"/>
            <a:ext cx="4590600" cy="5937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s-41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PROYECTO MÓDULO I</a:t>
            </a:r>
            <a:endParaRPr b="1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34"/>
          <p:cNvSpPr txBox="1"/>
          <p:nvPr>
            <p:ph type="title"/>
          </p:nvPr>
        </p:nvSpPr>
        <p:spPr>
          <a:xfrm>
            <a:off x="2317224" y="169280"/>
            <a:ext cx="4509553" cy="567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68550" spcFirstLastPara="1" rIns="68550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</a:pPr>
            <a:r>
              <a:rPr lang="es-419">
                <a:solidFill>
                  <a:schemeClr val="lt1"/>
                </a:solidFill>
              </a:rPr>
              <a:t>ROLES DEL EQUIPO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5" name="Google Shape;45;p34"/>
          <p:cNvSpPr txBox="1"/>
          <p:nvPr/>
        </p:nvSpPr>
        <p:spPr>
          <a:xfrm>
            <a:off x="2588138" y="2523878"/>
            <a:ext cx="4124250" cy="36006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spAutoFit/>
          </a:bodyPr>
          <a:lstStyle/>
          <a:p>
            <a:pPr indent="-3048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b="1" i="0" lang="es-419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Product Owner : </a:t>
            </a:r>
            <a:r>
              <a:rPr b="0" i="0" lang="es-419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Daniel Perico</a:t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" name="Google Shape;46;p34"/>
          <p:cNvSpPr txBox="1"/>
          <p:nvPr/>
        </p:nvSpPr>
        <p:spPr>
          <a:xfrm>
            <a:off x="2577811" y="1515365"/>
            <a:ext cx="5248800" cy="56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spAutoFit/>
          </a:bodyPr>
          <a:lstStyle/>
          <a:p>
            <a:pPr indent="-3048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b="1" i="0" lang="es-419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Scrum Máster: </a:t>
            </a:r>
            <a:r>
              <a:rPr b="0" i="0" lang="es-419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Iv</a:t>
            </a:r>
            <a:r>
              <a:rPr b="0" i="0" lang="es-419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r>
              <a:rPr b="0" i="0" lang="es-419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 Felipe Montoya</a:t>
            </a:r>
            <a:r>
              <a:rPr b="1" i="0" lang="es-419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0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" name="Google Shape;47;p34"/>
          <p:cNvSpPr txBox="1"/>
          <p:nvPr/>
        </p:nvSpPr>
        <p:spPr>
          <a:xfrm>
            <a:off x="2588151" y="3573126"/>
            <a:ext cx="41244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spAutoFit/>
          </a:bodyPr>
          <a:lstStyle/>
          <a:p>
            <a:pPr indent="-177800" lvl="0" marL="17145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b="1" i="0" lang="es-419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Desarrollador: </a:t>
            </a:r>
            <a:r>
              <a:rPr b="0" i="0" lang="es-419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Nicolas</a:t>
            </a:r>
            <a:r>
              <a:rPr b="1" i="0" lang="es-419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i="0" lang="es-419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Bermeo</a:t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8" name="Google Shape;48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13211" y="1258759"/>
            <a:ext cx="824423" cy="824423"/>
          </a:xfrm>
          <a:prstGeom prst="ellipse">
            <a:avLst/>
          </a:prstGeom>
          <a:noFill/>
          <a:ln>
            <a:noFill/>
          </a:ln>
          <a:effectLst>
            <a:outerShdw blurRad="381000" sx="-80000" rotWithShape="0" dir="5400000" dist="292100" sy="-18000">
              <a:srgbClr val="000000">
                <a:alpha val="21960"/>
              </a:srgbClr>
            </a:outerShdw>
          </a:effectLst>
        </p:spPr>
      </p:pic>
      <p:pic>
        <p:nvPicPr>
          <p:cNvPr id="49" name="Google Shape;49;p34"/>
          <p:cNvPicPr preferRelativeResize="0"/>
          <p:nvPr/>
        </p:nvPicPr>
        <p:blipFill rotWithShape="1">
          <a:blip r:embed="rId4">
            <a:alphaModFix/>
          </a:blip>
          <a:srcRect b="21713" l="0" r="15061" t="16859"/>
          <a:stretch/>
        </p:blipFill>
        <p:spPr>
          <a:xfrm>
            <a:off x="1423537" y="3467480"/>
            <a:ext cx="819260" cy="783380"/>
          </a:xfrm>
          <a:prstGeom prst="ellipse">
            <a:avLst/>
          </a:prstGeom>
          <a:noFill/>
          <a:ln>
            <a:noFill/>
          </a:ln>
          <a:effectLst>
            <a:outerShdw blurRad="381000" sx="-80000" rotWithShape="0" dir="5400000" dist="292100" sy="-18000">
              <a:srgbClr val="000000">
                <a:alpha val="21960"/>
              </a:srgbClr>
            </a:outerShdw>
          </a:effectLst>
        </p:spPr>
      </p:pic>
      <p:pic>
        <p:nvPicPr>
          <p:cNvPr id="50" name="Google Shape;50;p3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72600" y="2250668"/>
            <a:ext cx="921134" cy="906487"/>
          </a:xfrm>
          <a:prstGeom prst="ellipse">
            <a:avLst/>
          </a:prstGeom>
          <a:noFill/>
          <a:ln>
            <a:noFill/>
          </a:ln>
          <a:effectLst>
            <a:outerShdw blurRad="381000" sx="-80000" rotWithShape="0" dir="5400000" dist="292100" sy="-18000">
              <a:srgbClr val="000000">
                <a:alpha val="21960"/>
              </a:srgbClr>
            </a:outerShdw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"/>
          <p:cNvSpPr txBox="1"/>
          <p:nvPr>
            <p:ph type="title"/>
          </p:nvPr>
        </p:nvSpPr>
        <p:spPr>
          <a:xfrm>
            <a:off x="1600800" y="425785"/>
            <a:ext cx="5942400" cy="841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34275" lIns="68550" spcFirstLastPara="1" rIns="68550" wrap="square" tIns="34275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</a:pPr>
            <a:r>
              <a:t/>
            </a:r>
            <a:endParaRPr b="1">
              <a:solidFill>
                <a:schemeClr val="lt1"/>
              </a:solidFill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</a:pPr>
            <a:r>
              <a:rPr b="1" lang="es-419">
                <a:solidFill>
                  <a:schemeClr val="accent2"/>
                </a:solidFill>
              </a:rPr>
              <a:t>CONCEPTOS APRENDIDOS</a:t>
            </a:r>
            <a:br>
              <a:rPr b="0" lang="es-419">
                <a:solidFill>
                  <a:schemeClr val="lt1"/>
                </a:solidFill>
              </a:rPr>
            </a:br>
            <a:endParaRPr>
              <a:solidFill>
                <a:schemeClr val="lt1"/>
              </a:solidFill>
            </a:endParaRPr>
          </a:p>
        </p:txBody>
      </p:sp>
      <p:sp>
        <p:nvSpPr>
          <p:cNvPr id="56" name="Google Shape;56;p3"/>
          <p:cNvSpPr txBox="1"/>
          <p:nvPr>
            <p:ph idx="1" type="body"/>
          </p:nvPr>
        </p:nvSpPr>
        <p:spPr>
          <a:xfrm>
            <a:off x="421875" y="1748177"/>
            <a:ext cx="5978978" cy="273184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rmAutofit/>
          </a:bodyPr>
          <a:lstStyle/>
          <a:p>
            <a:pPr indent="0" lvl="0" marL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-419">
                <a:solidFill>
                  <a:schemeClr val="dk1"/>
                </a:solidFill>
              </a:rPr>
              <a:t>Hoy en día como medico se requiere mas que una simple atención brindar a los pacientes acceso a información individualizada y seguimiento a sus necesidades.</a:t>
            </a:r>
            <a:endParaRPr/>
          </a:p>
          <a:p>
            <a:pPr indent="0" lvl="0" marL="0" rtl="0" algn="just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800"/>
              <a:buNone/>
            </a:pPr>
            <a:r>
              <a:rPr lang="es-419">
                <a:solidFill>
                  <a:schemeClr val="dk1"/>
                </a:solidFill>
              </a:rPr>
              <a:t>Por otra parte tambien esta la tienda virtual donde comprar suplementos y vitaminas se podra hacer de una forma segura y recomendado por un profesional.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4"/>
          <p:cNvSpPr txBox="1"/>
          <p:nvPr>
            <p:ph type="title"/>
          </p:nvPr>
        </p:nvSpPr>
        <p:spPr>
          <a:xfrm>
            <a:off x="5037366" y="422162"/>
            <a:ext cx="3780064" cy="99417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68550" spcFirstLastPara="1" rIns="68550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</a:pPr>
            <a:r>
              <a:rPr b="1" lang="es-419">
                <a:solidFill>
                  <a:schemeClr val="lt1"/>
                </a:solidFill>
              </a:rPr>
              <a:t>OBJETIVO PRINCIPAL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2" name="Google Shape;62;p4"/>
          <p:cNvSpPr txBox="1"/>
          <p:nvPr>
            <p:ph idx="1" type="body"/>
          </p:nvPr>
        </p:nvSpPr>
        <p:spPr>
          <a:xfrm>
            <a:off x="5037365" y="1517536"/>
            <a:ext cx="3667125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-419"/>
              <a:t>Desarrollar una aplicación web que permita  a los pacientes obtener informacion del médico, planes que ofrece, tienda de productos y acceder al contenido propio para pacientes.</a:t>
            </a:r>
            <a:endParaRPr/>
          </a:p>
        </p:txBody>
      </p:sp>
      <p:pic>
        <p:nvPicPr>
          <p:cNvPr descr="Planes M" id="63" name="Google Shape;6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2490" y="1517536"/>
            <a:ext cx="4329511" cy="1855505"/>
          </a:xfrm>
          <a:prstGeom prst="roundRect">
            <a:avLst>
              <a:gd fmla="val 4167" name="adj"/>
            </a:avLst>
          </a:prstGeom>
          <a:solidFill>
            <a:srgbClr val="FFFFFF"/>
          </a:solidFill>
          <a:ln cap="sq" cmpd="sng" w="76200">
            <a:solidFill>
              <a:srgbClr val="EAEAEA"/>
            </a:solidFill>
            <a:prstDash val="solid"/>
            <a:miter lim="800000"/>
            <a:headEnd len="sm" w="sm" type="none"/>
            <a:tailEnd len="sm" w="sm" type="none"/>
          </a:ln>
          <a:effectLst>
            <a:reflection blurRad="0" dir="5400000" dist="5000" endA="0" endPos="28000" kx="0" rotWithShape="0" algn="bl" stA="33000" stPos="0" sy="-100000" ky="0"/>
          </a:effec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8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/>
          </a:p>
        </p:txBody>
      </p:sp>
      <p:sp>
        <p:nvSpPr>
          <p:cNvPr id="69" name="Google Shape;69;p8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42875" lvl="0" marL="3429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70" name="Google Shape;70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10195"/>
            <a:ext cx="9144000" cy="467995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8"/>
          <p:cNvSpPr/>
          <p:nvPr/>
        </p:nvSpPr>
        <p:spPr>
          <a:xfrm>
            <a:off x="-178130" y="396796"/>
            <a:ext cx="3197432" cy="614548"/>
          </a:xfrm>
          <a:prstGeom prst="ellipse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5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8"/>
          <p:cNvSpPr txBox="1"/>
          <p:nvPr/>
        </p:nvSpPr>
        <p:spPr>
          <a:xfrm>
            <a:off x="3019302" y="424099"/>
            <a:ext cx="4310742" cy="4154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419" sz="105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Para tener acceso a la tienda debe registrar sus datos, lo que hace que se obtenga un registro del paciente y alimente la base de datos</a:t>
            </a:r>
            <a:endParaRPr/>
          </a:p>
        </p:txBody>
      </p:sp>
      <p:sp>
        <p:nvSpPr>
          <p:cNvPr id="73" name="Google Shape;73;p8"/>
          <p:cNvSpPr/>
          <p:nvPr/>
        </p:nvSpPr>
        <p:spPr>
          <a:xfrm>
            <a:off x="8362827" y="4074297"/>
            <a:ext cx="730333" cy="733015"/>
          </a:xfrm>
          <a:prstGeom prst="ellipse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5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p8"/>
          <p:cNvSpPr txBox="1"/>
          <p:nvPr/>
        </p:nvSpPr>
        <p:spPr>
          <a:xfrm>
            <a:off x="7017576" y="2874215"/>
            <a:ext cx="2075583" cy="90024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419" sz="105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Icono flotante que permite unir la plataforma de comunicación mas utilizada actualmente que es whatsaap con el paciente para obtener mas información.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9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42875" lvl="0" marL="3429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80" name="Google Shape;80;p9"/>
          <p:cNvPicPr preferRelativeResize="0"/>
          <p:nvPr/>
        </p:nvPicPr>
        <p:blipFill rotWithShape="1">
          <a:blip r:embed="rId3">
            <a:alphaModFix/>
          </a:blip>
          <a:srcRect b="0" l="0" r="0" t="14430"/>
          <a:stretch/>
        </p:blipFill>
        <p:spPr>
          <a:xfrm>
            <a:off x="0" y="510778"/>
            <a:ext cx="9144000" cy="429260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9"/>
          <p:cNvSpPr/>
          <p:nvPr/>
        </p:nvSpPr>
        <p:spPr>
          <a:xfrm>
            <a:off x="3241964" y="1451759"/>
            <a:ext cx="3197432" cy="614548"/>
          </a:xfrm>
          <a:prstGeom prst="ellipse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5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9"/>
          <p:cNvSpPr txBox="1"/>
          <p:nvPr/>
        </p:nvSpPr>
        <p:spPr>
          <a:xfrm>
            <a:off x="1166011" y="1198564"/>
            <a:ext cx="1816100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419" sz="105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Siempre hay un llamado a la acción, que conecta con la plataforma Doctoralia para gestión de las citas</a:t>
            </a:r>
            <a:endParaRPr/>
          </a:p>
        </p:txBody>
      </p:sp>
      <p:sp>
        <p:nvSpPr>
          <p:cNvPr id="83" name="Google Shape;83;p9"/>
          <p:cNvSpPr/>
          <p:nvPr/>
        </p:nvSpPr>
        <p:spPr>
          <a:xfrm>
            <a:off x="2467099" y="3042240"/>
            <a:ext cx="4079174" cy="1673022"/>
          </a:xfrm>
          <a:prstGeom prst="ellipse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5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9"/>
          <p:cNvSpPr txBox="1"/>
          <p:nvPr/>
        </p:nvSpPr>
        <p:spPr>
          <a:xfrm>
            <a:off x="498023" y="3512835"/>
            <a:ext cx="1816100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419" sz="105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Cada uno de los iconos y de la información posee un hiperviculo que redirige al paciente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1"/>
          <p:cNvPicPr preferRelativeResize="0"/>
          <p:nvPr/>
        </p:nvPicPr>
        <p:blipFill rotWithShape="1">
          <a:blip r:embed="rId3">
            <a:alphaModFix/>
          </a:blip>
          <a:srcRect b="0" l="0" r="0" t="12592"/>
          <a:stretch/>
        </p:blipFill>
        <p:spPr>
          <a:xfrm>
            <a:off x="457200" y="323850"/>
            <a:ext cx="8229600" cy="44958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1"/>
          <p:cNvSpPr/>
          <p:nvPr/>
        </p:nvSpPr>
        <p:spPr>
          <a:xfrm>
            <a:off x="206680" y="721793"/>
            <a:ext cx="2733806" cy="1673022"/>
          </a:xfrm>
          <a:prstGeom prst="ellipse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5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11"/>
          <p:cNvSpPr txBox="1"/>
          <p:nvPr/>
        </p:nvSpPr>
        <p:spPr>
          <a:xfrm>
            <a:off x="3061309" y="1200514"/>
            <a:ext cx="1816100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419" sz="105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Este es el nombre del modelo de atención, donde se ofrecen a los pacientes 2 tipos de planes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0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/>
          </a:p>
        </p:txBody>
      </p:sp>
      <p:sp>
        <p:nvSpPr>
          <p:cNvPr id="97" name="Google Shape;97;p10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42875" lvl="0" marL="3429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98" name="Google Shape;98;p10"/>
          <p:cNvPicPr preferRelativeResize="0"/>
          <p:nvPr/>
        </p:nvPicPr>
        <p:blipFill rotWithShape="1">
          <a:blip r:embed="rId3">
            <a:alphaModFix/>
          </a:blip>
          <a:srcRect b="467" l="0" r="0" t="0"/>
          <a:stretch/>
        </p:blipFill>
        <p:spPr>
          <a:xfrm>
            <a:off x="0" y="142372"/>
            <a:ext cx="9144000" cy="4836029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0"/>
          <p:cNvSpPr txBox="1"/>
          <p:nvPr/>
        </p:nvSpPr>
        <p:spPr>
          <a:xfrm>
            <a:off x="188980" y="3162019"/>
            <a:ext cx="1816100" cy="90024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419" sz="105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Continuamos con elllamado a la acción, que conecta con la plataforma Doctoralia para gestión de las citas</a:t>
            </a:r>
            <a:endParaRPr/>
          </a:p>
        </p:txBody>
      </p:sp>
      <p:sp>
        <p:nvSpPr>
          <p:cNvPr id="100" name="Google Shape;100;p10"/>
          <p:cNvSpPr/>
          <p:nvPr/>
        </p:nvSpPr>
        <p:spPr>
          <a:xfrm>
            <a:off x="1626106" y="3824816"/>
            <a:ext cx="6030428" cy="614548"/>
          </a:xfrm>
          <a:prstGeom prst="ellipse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5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